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7" r:id="rId2"/>
    <p:sldId id="269" r:id="rId3"/>
    <p:sldId id="270" r:id="rId4"/>
    <p:sldId id="271" r:id="rId5"/>
    <p:sldId id="272" r:id="rId6"/>
    <p:sldId id="273" r:id="rId7"/>
  </p:sldIdLst>
  <p:sldSz cx="8823325" cy="6821488"/>
  <p:notesSz cx="68580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9">
          <p15:clr>
            <a:srgbClr val="A4A3A4"/>
          </p15:clr>
        </p15:guide>
        <p15:guide id="2" pos="277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jandra Carretero" initials="AC" lastIdx="3" clrIdx="0">
    <p:extLst>
      <p:ext uri="{19B8F6BF-5375-455C-9EA6-DF929625EA0E}">
        <p15:presenceInfo xmlns:p15="http://schemas.microsoft.com/office/powerpoint/2012/main" userId="6296b11e88e87283" providerId="Windows Live"/>
      </p:ext>
    </p:extLst>
  </p:cmAuthor>
  <p:cmAuthor id="2" name="M.Begoña" initials="M" lastIdx="1" clrIdx="1">
    <p:extLst>
      <p:ext uri="{19B8F6BF-5375-455C-9EA6-DF929625EA0E}">
        <p15:presenceInfo xmlns:p15="http://schemas.microsoft.com/office/powerpoint/2012/main" userId="M.Begoñ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1E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0" autoAdjust="0"/>
    <p:restoredTop sz="86433" autoAdjust="0"/>
  </p:normalViewPr>
  <p:slideViewPr>
    <p:cSldViewPr snapToGrid="0" snapToObjects="1">
      <p:cViewPr varScale="1">
        <p:scale>
          <a:sx n="99" d="100"/>
          <a:sy n="99" d="100"/>
        </p:scale>
        <p:origin x="1190" y="115"/>
      </p:cViewPr>
      <p:guideLst>
        <p:guide orient="horz" pos="2149"/>
        <p:guide pos="277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EACC5-E830-4A36-8444-7324E2C1E2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401763" y="1162050"/>
            <a:ext cx="4054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73892"/>
            <a:ext cx="5486400" cy="366045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EE82A-423E-4E2B-9388-8D79E58F46C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903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8823327" cy="682148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1" y="0"/>
            <a:ext cx="2224214" cy="6821489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3598" y="1116388"/>
            <a:ext cx="6362444" cy="2374888"/>
          </a:xfrm>
        </p:spPr>
        <p:txBody>
          <a:bodyPr anchor="b">
            <a:normAutofit/>
          </a:bodyPr>
          <a:lstStyle>
            <a:lvl1pPr algn="l">
              <a:defRPr sz="4632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3598" y="3582861"/>
            <a:ext cx="6362444" cy="1646947"/>
          </a:xfrm>
        </p:spPr>
        <p:txBody>
          <a:bodyPr>
            <a:normAutofit/>
          </a:bodyPr>
          <a:lstStyle>
            <a:lvl1pPr marL="0" indent="0" algn="l">
              <a:buNone/>
              <a:defRPr sz="1930" cap="all" baseline="0">
                <a:solidFill>
                  <a:schemeClr val="tx2"/>
                </a:solidFill>
              </a:defRPr>
            </a:lvl1pPr>
            <a:lvl2pPr marL="441152" indent="0" algn="ctr">
              <a:buNone/>
              <a:defRPr sz="1930"/>
            </a:lvl2pPr>
            <a:lvl3pPr marL="882305" indent="0" algn="ctr">
              <a:buNone/>
              <a:defRPr sz="1737"/>
            </a:lvl3pPr>
            <a:lvl4pPr marL="1323457" indent="0" algn="ctr">
              <a:buNone/>
              <a:defRPr sz="1544"/>
            </a:lvl4pPr>
            <a:lvl5pPr marL="1764609" indent="0" algn="ctr">
              <a:buNone/>
              <a:defRPr sz="1544"/>
            </a:lvl5pPr>
            <a:lvl6pPr marL="2205761" indent="0" algn="ctr">
              <a:buNone/>
              <a:defRPr sz="1544"/>
            </a:lvl6pPr>
            <a:lvl7pPr marL="2646914" indent="0" algn="ctr">
              <a:buNone/>
              <a:defRPr sz="1544"/>
            </a:lvl7pPr>
            <a:lvl8pPr marL="3088066" indent="0" algn="ctr">
              <a:buNone/>
              <a:defRPr sz="1544"/>
            </a:lvl8pPr>
            <a:lvl9pPr marL="3529218" indent="0" algn="ctr">
              <a:buNone/>
              <a:defRPr sz="1544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97612" y="5381399"/>
            <a:ext cx="1985248" cy="363181"/>
          </a:xfrm>
        </p:spPr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33597" y="5381399"/>
            <a:ext cx="3708870" cy="363181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38008" y="5381397"/>
            <a:ext cx="558036" cy="363181"/>
          </a:xfrm>
        </p:spPr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039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7" y="4281747"/>
            <a:ext cx="7173550" cy="814993"/>
          </a:xfrm>
        </p:spPr>
        <p:txBody>
          <a:bodyPr anchor="b">
            <a:normAutofit/>
          </a:bodyPr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6037" y="603197"/>
            <a:ext cx="7173550" cy="3282210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088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04" y="5096739"/>
            <a:ext cx="7172468" cy="678839"/>
          </a:xfrm>
        </p:spPr>
        <p:txBody>
          <a:bodyPr>
            <a:normAutofit/>
          </a:bodyPr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6592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70" y="606354"/>
            <a:ext cx="7168919" cy="3410744"/>
          </a:xfrm>
        </p:spPr>
        <p:txBody>
          <a:bodyPr anchor="ctr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4396070"/>
            <a:ext cx="7167836" cy="1364297"/>
          </a:xfrm>
        </p:spPr>
        <p:txBody>
          <a:bodyPr anchor="ctr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7215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621" y="606355"/>
            <a:ext cx="6732382" cy="2733796"/>
          </a:xfrm>
        </p:spPr>
        <p:txBody>
          <a:bodyPr anchor="ctr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45228" y="3347639"/>
            <a:ext cx="6334020" cy="546045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4286973"/>
            <a:ext cx="7168953" cy="1481566"/>
          </a:xfrm>
        </p:spPr>
        <p:txBody>
          <a:bodyPr anchor="ctr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  <p:sp>
        <p:nvSpPr>
          <p:cNvPr id="52" name="TextBox 51"/>
          <p:cNvSpPr txBox="1"/>
          <p:nvPr/>
        </p:nvSpPr>
        <p:spPr>
          <a:xfrm>
            <a:off x="672150" y="714633"/>
            <a:ext cx="441166" cy="581663"/>
          </a:xfrm>
          <a:prstGeom prst="rect">
            <a:avLst/>
          </a:prstGeom>
        </p:spPr>
        <p:txBody>
          <a:bodyPr vert="horz" lIns="88233" tIns="44117" rIns="88233" bIns="4411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719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543319" y="2750251"/>
            <a:ext cx="441166" cy="581663"/>
          </a:xfrm>
          <a:prstGeom prst="rect">
            <a:avLst/>
          </a:prstGeom>
        </p:spPr>
        <p:txBody>
          <a:bodyPr vert="horz" lIns="88233" tIns="44117" rIns="88233" bIns="4411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719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43137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7" y="2122681"/>
            <a:ext cx="7168953" cy="2498462"/>
          </a:xfrm>
        </p:spPr>
        <p:txBody>
          <a:bodyPr anchor="b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03" y="4632858"/>
            <a:ext cx="7167870" cy="1134571"/>
          </a:xfrm>
        </p:spPr>
        <p:txBody>
          <a:bodyPr anchor="t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0173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26039" y="606354"/>
            <a:ext cx="7168951" cy="189485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26036" y="2660224"/>
            <a:ext cx="2313589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26038" y="3342373"/>
            <a:ext cx="2312390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67328" y="2663379"/>
            <a:ext cx="2304533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267327" y="3345528"/>
            <a:ext cx="2305179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82796" y="2660224"/>
            <a:ext cx="2312192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682796" y="3342373"/>
            <a:ext cx="2312192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0717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26038" y="606354"/>
            <a:ext cx="7168951" cy="189485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26038" y="4381146"/>
            <a:ext cx="2312389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26038" y="2652799"/>
            <a:ext cx="2312389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26038" y="4954341"/>
            <a:ext cx="2312389" cy="813489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8718" y="4381146"/>
            <a:ext cx="2316123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48719" y="2652799"/>
            <a:ext cx="2315066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47662" y="4954339"/>
            <a:ext cx="2316123" cy="806028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82887" y="4381145"/>
            <a:ext cx="2309133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682797" y="2652799"/>
            <a:ext cx="2312193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682796" y="4954337"/>
            <a:ext cx="2312192" cy="806031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5418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4317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967" y="606355"/>
            <a:ext cx="1451022" cy="515401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6036" y="606355"/>
            <a:ext cx="5607639" cy="515401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9574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26039" y="615225"/>
            <a:ext cx="7168951" cy="147069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26039" y="2237511"/>
            <a:ext cx="7168951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396558" y="5851955"/>
            <a:ext cx="1985248" cy="363181"/>
          </a:xfrm>
        </p:spPr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6038" y="5851954"/>
            <a:ext cx="4515375" cy="363181"/>
          </a:xfrm>
        </p:spPr>
        <p:txBody>
          <a:bodyPr/>
          <a:lstStyle/>
          <a:p>
            <a:endParaRPr lang="es-E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6953" y="5851953"/>
            <a:ext cx="558036" cy="363181"/>
          </a:xfrm>
        </p:spPr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958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6" y="1411672"/>
            <a:ext cx="7168952" cy="2837549"/>
          </a:xfrm>
        </p:spPr>
        <p:txBody>
          <a:bodyPr anchor="b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036" y="4400807"/>
            <a:ext cx="7168952" cy="1367457"/>
          </a:xfrm>
        </p:spPr>
        <p:txBody>
          <a:bodyPr>
            <a:normAutofit/>
          </a:bodyPr>
          <a:lstStyle>
            <a:lvl1pPr marL="0" indent="0">
              <a:buNone/>
              <a:defRPr sz="1737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41152" indent="0">
              <a:buNone/>
              <a:defRPr sz="1737">
                <a:solidFill>
                  <a:schemeClr val="tx1">
                    <a:tint val="75000"/>
                  </a:schemeClr>
                </a:solidFill>
              </a:defRPr>
            </a:lvl2pPr>
            <a:lvl3pPr marL="882305" indent="0">
              <a:buNone/>
              <a:defRPr sz="1737">
                <a:solidFill>
                  <a:schemeClr val="tx1">
                    <a:tint val="75000"/>
                  </a:schemeClr>
                </a:solidFill>
              </a:defRPr>
            </a:lvl3pPr>
            <a:lvl4pPr marL="1323457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4pPr>
            <a:lvl5pPr marL="1764609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5pPr>
            <a:lvl6pPr marL="2205761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6pPr>
            <a:lvl7pPr marL="2646914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7pPr>
            <a:lvl8pPr marL="3088066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8pPr>
            <a:lvl9pPr marL="3529218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822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6037" y="2237510"/>
            <a:ext cx="3530480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6809" y="2237510"/>
            <a:ext cx="3528180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432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6" y="615831"/>
            <a:ext cx="7168952" cy="147009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066" y="2237510"/>
            <a:ext cx="3315452" cy="81952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316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6037" y="3057036"/>
            <a:ext cx="3530481" cy="27033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1836" y="2237509"/>
            <a:ext cx="3313152" cy="81952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316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66808" y="3057036"/>
            <a:ext cx="3528180" cy="27033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3927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9288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154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68" y="606356"/>
            <a:ext cx="2790606" cy="1631153"/>
          </a:xfrm>
        </p:spPr>
        <p:txBody>
          <a:bodyPr anchor="b"/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1532" y="589511"/>
            <a:ext cx="4263456" cy="5170857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9868" y="2237510"/>
            <a:ext cx="2790606" cy="3522858"/>
          </a:xfrm>
        </p:spPr>
        <p:txBody>
          <a:bodyPr/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7039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9" y="606355"/>
            <a:ext cx="3622313" cy="1631155"/>
          </a:xfrm>
        </p:spPr>
        <p:txBody>
          <a:bodyPr anchor="b"/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3381" y="606355"/>
            <a:ext cx="3331609" cy="5154015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088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2237510"/>
            <a:ext cx="3622315" cy="3522858"/>
          </a:xfrm>
        </p:spPr>
        <p:txBody>
          <a:bodyPr/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9885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8823327" cy="682148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3787" y="0"/>
            <a:ext cx="8724684" cy="6821489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6039" y="615225"/>
            <a:ext cx="7168951" cy="1470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039" y="2237511"/>
            <a:ext cx="7168951" cy="3522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6558" y="5851955"/>
            <a:ext cx="1985248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6038" y="5851954"/>
            <a:ext cx="4515375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36953" y="5851953"/>
            <a:ext cx="558036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28027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882305" rtl="0" eaLnBrk="1" latinLnBrk="0" hangingPunct="1">
        <a:lnSpc>
          <a:spcPct val="90000"/>
        </a:lnSpc>
        <a:spcBef>
          <a:spcPct val="0"/>
        </a:spcBef>
        <a:buNone/>
        <a:defRPr sz="3474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0576" indent="-220576" algn="l" defTabSz="882305" rtl="0" eaLnBrk="1" latinLnBrk="0" hangingPunct="1">
        <a:lnSpc>
          <a:spcPct val="120000"/>
        </a:lnSpc>
        <a:spcBef>
          <a:spcPts val="965"/>
        </a:spcBef>
        <a:buSzPct val="125000"/>
        <a:buFont typeface="Arial" panose="020B0604020202020204" pitchFamily="34" charset="0"/>
        <a:buChar char="•"/>
        <a:defRPr sz="2316" kern="1200">
          <a:solidFill>
            <a:schemeClr val="tx1"/>
          </a:solidFill>
          <a:latin typeface="+mn-lt"/>
          <a:ea typeface="+mn-ea"/>
          <a:cs typeface="+mn-cs"/>
        </a:defRPr>
      </a:lvl1pPr>
      <a:lvl2pPr marL="661728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930" kern="1200">
          <a:solidFill>
            <a:schemeClr val="tx1"/>
          </a:solidFill>
          <a:latin typeface="+mn-lt"/>
          <a:ea typeface="+mn-ea"/>
          <a:cs typeface="+mn-cs"/>
        </a:defRPr>
      </a:lvl2pPr>
      <a:lvl3pPr marL="1102881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737" kern="1200">
          <a:solidFill>
            <a:schemeClr val="tx1"/>
          </a:solidFill>
          <a:latin typeface="+mn-lt"/>
          <a:ea typeface="+mn-ea"/>
          <a:cs typeface="+mn-cs"/>
        </a:defRPr>
      </a:lvl3pPr>
      <a:lvl4pPr marL="1544033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544" kern="1200">
          <a:solidFill>
            <a:schemeClr val="tx1"/>
          </a:solidFill>
          <a:latin typeface="+mn-lt"/>
          <a:ea typeface="+mn-ea"/>
          <a:cs typeface="+mn-cs"/>
        </a:defRPr>
      </a:lvl4pPr>
      <a:lvl5pPr marL="1985185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544" kern="1200">
          <a:solidFill>
            <a:schemeClr val="tx1"/>
          </a:solidFill>
          <a:latin typeface="+mn-lt"/>
          <a:ea typeface="+mn-ea"/>
          <a:cs typeface="+mn-cs"/>
        </a:defRPr>
      </a:lvl5pPr>
      <a:lvl6pPr marL="2426338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867490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3308642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3749794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1pPr>
      <a:lvl2pPr marL="441152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2pPr>
      <a:lvl3pPr marL="882305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3pPr>
      <a:lvl4pPr marL="1323457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4pPr>
      <a:lvl5pPr marL="1764609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5pPr>
      <a:lvl6pPr marL="2205761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6pPr>
      <a:lvl7pPr marL="2646914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7pPr>
      <a:lvl8pPr marL="3088066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8pPr>
      <a:lvl9pPr marL="3529218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s.delta-americas.com/Products/CategoryListT1.aspx?CID=060301&amp;PID=3630&amp;hl=en-US&amp;Name=ISPSoft%20Programming%20Software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201426" y="125847"/>
            <a:ext cx="6350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Arial Black"/>
                <a:cs typeface="Arial Black"/>
              </a:rPr>
              <a:t>TÍTULO</a:t>
            </a:r>
          </a:p>
        </p:txBody>
      </p:sp>
      <p:sp>
        <p:nvSpPr>
          <p:cNvPr id="6" name="CuadroTexto 5"/>
          <p:cNvSpPr txBox="1"/>
          <p:nvPr/>
        </p:nvSpPr>
        <p:spPr>
          <a:xfrm rot="16200000">
            <a:off x="-1892029" y="3329635"/>
            <a:ext cx="4367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Arial"/>
                <a:cs typeface="Arial"/>
              </a:rPr>
              <a:t>Subtitulo</a:t>
            </a:r>
          </a:p>
        </p:txBody>
      </p:sp>
      <p:pic>
        <p:nvPicPr>
          <p:cNvPr id="5" name="Imagen 4" descr="UPQ_PRESENTACIÓN-INDUCCIÓN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23325" cy="6815091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279918" y="1230489"/>
            <a:ext cx="6937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 EDUCATIVO.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INGENIERIA EN TECNOLOGÍA DE MANUFACTURA.</a:t>
            </a:r>
            <a:r>
              <a:rPr lang="es-ES" sz="20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8" name="Rectángulo 7"/>
          <p:cNvSpPr/>
          <p:nvPr/>
        </p:nvSpPr>
        <p:spPr>
          <a:xfrm>
            <a:off x="2855155" y="343559"/>
            <a:ext cx="70081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Arial"/>
                <a:cs typeface="Arial"/>
              </a:rPr>
              <a:t>UNIVERSIDAD POLITÉCNICA DE QUERÉTARO.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DF4BA6A-CE26-47E6-B969-036E0963DDE2}"/>
              </a:ext>
            </a:extLst>
          </p:cNvPr>
          <p:cNvSpPr txBox="1"/>
          <p:nvPr/>
        </p:nvSpPr>
        <p:spPr>
          <a:xfrm>
            <a:off x="1838768" y="2093040"/>
            <a:ext cx="6937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COMPARATIVAS DE SOFTWARES PARA PLC.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52F168-1E2B-40B0-8F68-4BE7199127D8}"/>
              </a:ext>
            </a:extLst>
          </p:cNvPr>
          <p:cNvSpPr txBox="1"/>
          <p:nvPr/>
        </p:nvSpPr>
        <p:spPr>
          <a:xfrm>
            <a:off x="2583338" y="3124953"/>
            <a:ext cx="69371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INTEGRANTES: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CORCHADO GARIBAY JORGE DANIEL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MORALES CRUZ ORLANDO ISRAEL.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PÉREZ AGUILAR LUIS ALFREDO.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RANGEL OLGIN MONSERRAT.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RODRIGUEZ GARCIA JOSE MIGUEL.</a:t>
            </a:r>
          </a:p>
          <a:p>
            <a:r>
              <a:rPr lang="es-ES" sz="20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5F4E8F7-94D8-4306-9AE3-84FB91CDA00D}"/>
              </a:ext>
            </a:extLst>
          </p:cNvPr>
          <p:cNvSpPr txBox="1"/>
          <p:nvPr/>
        </p:nvSpPr>
        <p:spPr>
          <a:xfrm>
            <a:off x="5838551" y="5390328"/>
            <a:ext cx="2336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GRUPO: </a:t>
            </a:r>
            <a:r>
              <a:rPr lang="es-E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TM 153.</a:t>
            </a:r>
          </a:p>
          <a:p>
            <a:r>
              <a:rPr lang="es-ES" sz="2000" i="1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DB1C9D-8E01-4776-A464-25EB46C1B720}"/>
              </a:ext>
            </a:extLst>
          </p:cNvPr>
          <p:cNvSpPr txBox="1"/>
          <p:nvPr/>
        </p:nvSpPr>
        <p:spPr>
          <a:xfrm>
            <a:off x="1609429" y="2656451"/>
            <a:ext cx="6937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PLC DELTA PRACTICA 3.</a:t>
            </a:r>
          </a:p>
          <a:p>
            <a:pPr algn="ctr"/>
            <a:r>
              <a:rPr lang="es-ES" sz="2000" b="1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7721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B4AEF7C-FE5D-4266-B2F9-506F0711C727}"/>
              </a:ext>
            </a:extLst>
          </p:cNvPr>
          <p:cNvSpPr txBox="1"/>
          <p:nvPr/>
        </p:nvSpPr>
        <p:spPr>
          <a:xfrm>
            <a:off x="1088792" y="2473488"/>
            <a:ext cx="43589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ISPSoft PLC.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AF0A0A6-73F3-4EF0-B715-2720A6D56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09" t="9361" r="73236" b="83198"/>
          <a:stretch/>
        </p:blipFill>
        <p:spPr>
          <a:xfrm>
            <a:off x="164545" y="219662"/>
            <a:ext cx="2179160" cy="1007313"/>
          </a:xfrm>
          <a:prstGeom prst="rect">
            <a:avLst/>
          </a:prstGeom>
        </p:spPr>
      </p:pic>
      <p:pic>
        <p:nvPicPr>
          <p:cNvPr id="1026" name="Picture 2" descr="Resultado de imagen de ispsoft">
            <a:extLst>
              <a:ext uri="{FF2B5EF4-FFF2-40B4-BE49-F238E27FC236}">
                <a16:creationId xmlns:a16="http://schemas.microsoft.com/office/drawing/2014/main" id="{9A8C4680-827F-4715-9407-92010BE39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645" y="2889873"/>
            <a:ext cx="1365775" cy="137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8F57D5C4-FA10-4D88-9DEA-B2A552B7A575}"/>
              </a:ext>
            </a:extLst>
          </p:cNvPr>
          <p:cNvSpPr txBox="1"/>
          <p:nvPr/>
        </p:nvSpPr>
        <p:spPr>
          <a:xfrm>
            <a:off x="763899" y="3058263"/>
            <a:ext cx="46785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CARACTERISTICAS Y BENEFICIOS.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Interfaz completamente integrada.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Rastreador y registrador de datos.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Programación de movimientos.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Admite 5 lenguajes de programación (LD, FBD, SFC, IL, ST).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Tabla de monitoreo.</a:t>
            </a:r>
          </a:p>
          <a:p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C55EF0C-D83E-4017-85EE-D8B278742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061" y="4416135"/>
            <a:ext cx="3062642" cy="183758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9060A77-1E62-4BDA-8F8D-A9C052B73CB2}"/>
              </a:ext>
            </a:extLst>
          </p:cNvPr>
          <p:cNvSpPr txBox="1"/>
          <p:nvPr/>
        </p:nvSpPr>
        <p:spPr>
          <a:xfrm>
            <a:off x="2411565" y="165164"/>
            <a:ext cx="60723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Delta, fundado en 1971, es un proveedor de soluciones de gestión térmica y de energía a nivel mundial.</a:t>
            </a:r>
          </a:p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Como fabricantes líderes en automatización industrial, ofrecen productos y soluciones confiables y eficientes a clientes globales.</a:t>
            </a:r>
          </a:p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Delta Electronics se ha dedicado a la industria de automatización de fábricas y tiene un fuerte sentido de misión en esta área.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92D365D-68B7-4F31-96E8-6ED8CF96F81B}"/>
              </a:ext>
            </a:extLst>
          </p:cNvPr>
          <p:cNvSpPr txBox="1"/>
          <p:nvPr/>
        </p:nvSpPr>
        <p:spPr>
          <a:xfrm>
            <a:off x="1254125" y="5242441"/>
            <a:ext cx="4678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Desventajas.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Es un programa demo.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Descarga insegura. </a:t>
            </a:r>
          </a:p>
          <a:p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11E11EB-EB2F-46B3-AF72-D25C53886672}"/>
              </a:ext>
            </a:extLst>
          </p:cNvPr>
          <p:cNvSpPr txBox="1"/>
          <p:nvPr/>
        </p:nvSpPr>
        <p:spPr>
          <a:xfrm>
            <a:off x="169716" y="6439114"/>
            <a:ext cx="8483892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b="1" dirty="0">
                <a:latin typeface="Arial" panose="020B0604020202020204" pitchFamily="34" charset="0"/>
                <a:cs typeface="Arial" panose="020B0604020202020204" pitchFamily="34" charset="0"/>
              </a:rPr>
              <a:t>FUENTE: Productos</a:t>
            </a:r>
            <a:r>
              <a:rPr lang="es-MX" sz="11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PLC - Controladores lógicos programables - Software de programación ISPSoft - Delta </a:t>
            </a:r>
            <a:r>
              <a:rPr lang="es-MX" sz="1100" b="1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Group</a:t>
            </a:r>
            <a:r>
              <a:rPr lang="es-MX" sz="11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(delta-americas.com)</a:t>
            </a:r>
            <a:endParaRPr lang="es-MX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332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DFD61-D183-4463-9D44-6649F642F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1056" y="-148288"/>
            <a:ext cx="6362444" cy="1569486"/>
          </a:xfrm>
        </p:spPr>
        <p:txBody>
          <a:bodyPr>
            <a:normAutofit/>
          </a:bodyPr>
          <a:lstStyle/>
          <a:p>
            <a:r>
              <a:rPr lang="es-MX" sz="2800" b="1" dirty="0">
                <a:latin typeface="Arial" panose="020B0604020202020204" pitchFamily="34" charset="0"/>
                <a:cs typeface="Arial" panose="020B0604020202020204" pitchFamily="34" charset="0"/>
              </a:rPr>
              <a:t>INTRODUCCIÓN A LA PROGRAMACIÓN EN ISPSoft-DELTA.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E5CAE67-3814-43C3-8918-5618934267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6330" y="1439449"/>
            <a:ext cx="6362444" cy="1646947"/>
          </a:xfrm>
        </p:spPr>
        <p:txBody>
          <a:bodyPr>
            <a:normAutofit/>
          </a:bodyPr>
          <a:lstStyle/>
          <a:p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1.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Creación de driver para la simulación virtual en commgr.</a:t>
            </a:r>
          </a:p>
          <a:p>
            <a:endParaRPr lang="es-MX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4E1B19F-4B4D-4550-8CD3-3BFCCAFA58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07" t="24527" r="32461" b="40186"/>
          <a:stretch/>
        </p:blipFill>
        <p:spPr>
          <a:xfrm>
            <a:off x="1701862" y="2146515"/>
            <a:ext cx="3417376" cy="175131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5FC947E-DF30-4D21-A76F-00F91D6F89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777" t="24527" r="26227" b="33004"/>
          <a:stretch/>
        </p:blipFill>
        <p:spPr>
          <a:xfrm>
            <a:off x="1701862" y="2595964"/>
            <a:ext cx="2293749" cy="210777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BFA4D8A-5C63-4ABC-86FB-056688531EAC}"/>
              </a:ext>
            </a:extLst>
          </p:cNvPr>
          <p:cNvSpPr txBox="1"/>
          <p:nvPr/>
        </p:nvSpPr>
        <p:spPr>
          <a:xfrm>
            <a:off x="5413706" y="2058522"/>
            <a:ext cx="2339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da clic en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se establecen los valores en la tabla como se muestra en la imagen y se da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OK. 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588604C-CF29-4864-9BA5-D648FAB233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631" t="24528" r="32638" b="40186"/>
          <a:stretch/>
        </p:blipFill>
        <p:spPr>
          <a:xfrm>
            <a:off x="4827715" y="4431921"/>
            <a:ext cx="3417377" cy="175131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008B6D7-712D-4E41-92AC-0DBCC1A05515}"/>
              </a:ext>
            </a:extLst>
          </p:cNvPr>
          <p:cNvSpPr txBox="1"/>
          <p:nvPr/>
        </p:nvSpPr>
        <p:spPr>
          <a:xfrm>
            <a:off x="1996330" y="4936924"/>
            <a:ext cx="2900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cambiar el status del driver a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 seleccionamos y damos clic en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91510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AF87254-0FF5-42FD-86CA-950E9BDF5730}"/>
              </a:ext>
            </a:extLst>
          </p:cNvPr>
          <p:cNvSpPr txBox="1"/>
          <p:nvPr/>
        </p:nvSpPr>
        <p:spPr>
          <a:xfrm>
            <a:off x="1263112" y="333213"/>
            <a:ext cx="5036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2.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Abrir el software de ISPSoft para dar comienzo a la creación del programa de introducción. 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60AF92A6-46D0-440B-8D32-6CD0FA06C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4383" b="51116"/>
          <a:stretch/>
        </p:blipFill>
        <p:spPr>
          <a:xfrm>
            <a:off x="389941" y="917988"/>
            <a:ext cx="2260269" cy="2426199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078ADBBC-D004-4669-B74E-9C21D2EAE236}"/>
              </a:ext>
            </a:extLst>
          </p:cNvPr>
          <p:cNvSpPr txBox="1"/>
          <p:nvPr/>
        </p:nvSpPr>
        <p:spPr>
          <a:xfrm>
            <a:off x="2650210" y="1053869"/>
            <a:ext cx="25198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Damos clic en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Archivo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creamos uno nuevo para continuar con las demás configuraciones.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1FDFE5FC-F94C-485C-A508-F4F435BA6C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05" t="33896" r="31584" b="38156"/>
          <a:stretch/>
        </p:blipFill>
        <p:spPr>
          <a:xfrm>
            <a:off x="5240413" y="1592478"/>
            <a:ext cx="3239146" cy="1387099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2DF51E00-B439-41D9-A1EF-F05AE9E49381}"/>
              </a:ext>
            </a:extLst>
          </p:cNvPr>
          <p:cNvSpPr txBox="1"/>
          <p:nvPr/>
        </p:nvSpPr>
        <p:spPr>
          <a:xfrm>
            <a:off x="4645241" y="2969770"/>
            <a:ext cx="3788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el siguiente recuerdo capturamos la información mostrada. Recordemos que se pude cambiar el nombre del programa y el destino del mismo. Y damos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0805B5A4-CAD7-4BCD-87CC-16EF46BD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616" r="77165" b="27539"/>
          <a:stretch/>
        </p:blipFill>
        <p:spPr>
          <a:xfrm>
            <a:off x="255722" y="3631489"/>
            <a:ext cx="2014780" cy="2076773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3CD69A93-31C9-477D-8BCE-C5EA594666FA}"/>
              </a:ext>
            </a:extLst>
          </p:cNvPr>
          <p:cNvSpPr txBox="1"/>
          <p:nvPr/>
        </p:nvSpPr>
        <p:spPr>
          <a:xfrm>
            <a:off x="2270502" y="3928962"/>
            <a:ext cx="21333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aparecerá la interfaz de la simulación, nos dirigimos a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Programas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clic derecho y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Nuevo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9985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EF71C7E-AC0D-4ED8-93BB-0D034B67AF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47" t="21717" r="32726" b="26915"/>
          <a:stretch/>
        </p:blipFill>
        <p:spPr>
          <a:xfrm>
            <a:off x="253764" y="255864"/>
            <a:ext cx="2925087" cy="245498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B5B371C-5A7B-4A28-9A34-5CD1EA08CEF0}"/>
              </a:ext>
            </a:extLst>
          </p:cNvPr>
          <p:cNvSpPr txBox="1"/>
          <p:nvPr/>
        </p:nvSpPr>
        <p:spPr>
          <a:xfrm>
            <a:off x="3178851" y="517980"/>
            <a:ext cx="21333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crear el archivo nuevo nos arrojara esta ventana, llenaremos los campos como se muestra y daremos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continuar.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1613727-903A-4A66-AE73-C6EB645F53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909" b="31130"/>
          <a:stretch/>
        </p:blipFill>
        <p:spPr>
          <a:xfrm>
            <a:off x="441703" y="2885418"/>
            <a:ext cx="5912870" cy="305043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7A139FE-A86C-4D33-AFB3-49CC7EBBFE3D}"/>
              </a:ext>
            </a:extLst>
          </p:cNvPr>
          <p:cNvSpPr txBox="1"/>
          <p:nvPr/>
        </p:nvSpPr>
        <p:spPr>
          <a:xfrm>
            <a:off x="6354574" y="2850625"/>
            <a:ext cx="15960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aparecerá el recuadro donde agregaremos nuestra simulación o diagrama de programación.</a:t>
            </a:r>
          </a:p>
        </p:txBody>
      </p:sp>
    </p:spTree>
    <p:extLst>
      <p:ext uri="{BB962C8B-B14F-4D97-AF65-F5344CB8AC3E}">
        <p14:creationId xmlns:p14="http://schemas.microsoft.com/office/powerpoint/2010/main" val="3963294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BB4F954-4FCF-4A42-8091-AEE91D1152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651"/>
          <a:stretch/>
        </p:blipFill>
        <p:spPr>
          <a:xfrm>
            <a:off x="480447" y="755056"/>
            <a:ext cx="8094905" cy="56229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F6A6A36-3752-4BAD-88F0-44488EEF2CB4}"/>
              </a:ext>
            </a:extLst>
          </p:cNvPr>
          <p:cNvSpPr txBox="1"/>
          <p:nvPr/>
        </p:nvSpPr>
        <p:spPr>
          <a:xfrm>
            <a:off x="720940" y="1324475"/>
            <a:ext cx="6067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Recordemos que en nuestro panel de control de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Delta ISPSoft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encuentran los comandos para añadir líneas, compilar, modo on line etc.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33613D2-7BAA-4BBC-9572-22613899146B}"/>
              </a:ext>
            </a:extLst>
          </p:cNvPr>
          <p:cNvSpPr txBox="1"/>
          <p:nvPr/>
        </p:nvSpPr>
        <p:spPr>
          <a:xfrm>
            <a:off x="1378003" y="5591675"/>
            <a:ext cx="6067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Finalmente llevaremos a cabo nuestra simulación de introducción a timer. 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D6018CD-699E-4C2A-9BFA-ACBE6BE03A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946"/>
          <a:stretch/>
        </p:blipFill>
        <p:spPr>
          <a:xfrm>
            <a:off x="619932" y="2162592"/>
            <a:ext cx="3518115" cy="318904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5574CA17-F530-468C-9607-2A6905B260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2111"/>
          <a:stretch/>
        </p:blipFill>
        <p:spPr>
          <a:xfrm>
            <a:off x="4176792" y="2155473"/>
            <a:ext cx="4026601" cy="333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0622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5865</TotalTime>
  <Words>405</Words>
  <Application>Microsoft Office PowerPoint</Application>
  <PresentationFormat>Personalizado</PresentationFormat>
  <Paragraphs>43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Tw Cen MT</vt:lpstr>
      <vt:lpstr>Circuito</vt:lpstr>
      <vt:lpstr>Presentación de PowerPoint</vt:lpstr>
      <vt:lpstr>Presentación de PowerPoint</vt:lpstr>
      <vt:lpstr>INTRODUCCIÓN A LA PROGRAMACIÓN EN ISPSoft-DELTA.</vt:lpstr>
      <vt:lpstr>Presentación de PowerPoint</vt:lpstr>
      <vt:lpstr>Presentación de PowerPoint</vt:lpstr>
      <vt:lpstr>Presentación de PowerPoint</vt:lpstr>
    </vt:vector>
  </TitlesOfParts>
  <Company>UPQ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Fernanda Saldaña Gongora</dc:creator>
  <cp:lastModifiedBy>Luis Alfredo Perez Aguilar</cp:lastModifiedBy>
  <cp:revision>94</cp:revision>
  <cp:lastPrinted>2018-10-18T15:17:30Z</cp:lastPrinted>
  <dcterms:created xsi:type="dcterms:W3CDTF">2018-10-18T13:53:05Z</dcterms:created>
  <dcterms:modified xsi:type="dcterms:W3CDTF">2021-08-10T06:27:43Z</dcterms:modified>
</cp:coreProperties>
</file>